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301" r:id="rId4"/>
    <p:sldId id="302" r:id="rId5"/>
    <p:sldId id="284" r:id="rId6"/>
    <p:sldId id="285" r:id="rId7"/>
    <p:sldId id="286" r:id="rId8"/>
    <p:sldId id="293" r:id="rId9"/>
    <p:sldId id="304" r:id="rId10"/>
    <p:sldId id="303" r:id="rId11"/>
    <p:sldId id="305" r:id="rId12"/>
    <p:sldId id="306" r:id="rId13"/>
    <p:sldId id="287" r:id="rId14"/>
    <p:sldId id="307" r:id="rId15"/>
    <p:sldId id="308" r:id="rId16"/>
    <p:sldId id="298" r:id="rId17"/>
    <p:sldId id="282" r:id="rId18"/>
  </p:sldIdLst>
  <p:sldSz cx="9144000" cy="6858000" type="screen4x3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E3E8C-7904-448B-9412-6F8626198053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A6A05-2F45-4025-9A60-92FBD79D780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648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265BA-AD0E-46F2-9C2E-74725759BCDA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A7856-AAE4-4866-9567-DEA052EAAB2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00851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A7856-AAE4-4866-9567-DEA052EAAB20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822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A7856-AAE4-4866-9567-DEA052EAAB20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9532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674E3-FA8C-4ED7-B588-F7F30366854E}" type="datetime1">
              <a:rPr lang="tr-TR" smtClean="0"/>
              <a:t>7.03.2018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09E5D-6A8F-43B1-84C6-09A33EAF266D}" type="datetime1">
              <a:rPr lang="tr-TR" smtClean="0"/>
              <a:t>7.03.2018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0675C-41AD-4D83-BA8A-79BEFB50699E}" type="datetime1">
              <a:rPr lang="tr-TR" smtClean="0"/>
              <a:t>7.03.2018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1A0E-0BEC-487C-896B-97868554ED0D}" type="datetime1">
              <a:rPr lang="tr-TR" smtClean="0"/>
              <a:t>7.03.2018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BFD0A-D118-47DB-BE37-F645983E0B92}" type="datetime1">
              <a:rPr lang="tr-TR" smtClean="0"/>
              <a:t>7.03.2018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C416-7472-4F16-8149-4B193893DB41}" type="datetime1">
              <a:rPr lang="tr-TR" smtClean="0"/>
              <a:t>7.03.2018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DB695-C58C-4225-AC99-2C7BF806B326}" type="datetime1">
              <a:rPr lang="tr-TR" smtClean="0"/>
              <a:t>7.03.2018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9F6A-92A9-47F3-9FEA-7CBED335C84A}" type="datetime1">
              <a:rPr lang="tr-TR" smtClean="0"/>
              <a:t>7.03.2018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7FA38-B672-4505-AC37-C1DD57ADFD3F}" type="datetime1">
              <a:rPr lang="tr-TR" smtClean="0"/>
              <a:t>7.03.2018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AE9D-1756-4389-BDFD-CECCC32F6644}" type="datetime1">
              <a:rPr lang="tr-TR" smtClean="0"/>
              <a:t>7.03.2018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22D4B-8806-4C53-BDDF-7EB80A5AF4DE}" type="datetime1">
              <a:rPr lang="tr-TR" smtClean="0"/>
              <a:t>7.03.2018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7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0846F-51BD-4276-B9AB-A0393515C7B4}" type="datetime1">
              <a:rPr lang="tr-TR" smtClean="0"/>
              <a:t>7.03.2018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GENEL%20KURUL%20TOPLANTI%20SUNUMU%20EKLER&#304;/EK-5-&#350;&#304;RKET%20ORTAKLARI.xls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8064896" cy="1470025"/>
          </a:xfrm>
        </p:spPr>
        <p:txBody>
          <a:bodyPr/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FİDAN ÜRETİCİLERİ ALT BİRLİĞİ</a:t>
            </a:r>
            <a:endParaRPr lang="tr-TR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547664" y="2492896"/>
            <a:ext cx="6400800" cy="3600400"/>
          </a:xfrm>
        </p:spPr>
        <p:txBody>
          <a:bodyPr>
            <a:noAutofit/>
          </a:bodyPr>
          <a:lstStyle/>
          <a:p>
            <a:endParaRPr lang="tr-TR" sz="4800" b="1" dirty="0" smtClean="0">
              <a:solidFill>
                <a:srgbClr val="FF0000"/>
              </a:solidFill>
            </a:endParaRPr>
          </a:p>
          <a:p>
            <a:r>
              <a:rPr lang="tr-TR" sz="4800" b="1" dirty="0" smtClean="0">
                <a:solidFill>
                  <a:srgbClr val="FF0000"/>
                </a:solidFill>
              </a:rPr>
              <a:t>GÜRSEL TANRIVER</a:t>
            </a:r>
          </a:p>
          <a:p>
            <a:r>
              <a:rPr lang="tr-TR" sz="1800" b="1" dirty="0" smtClean="0">
                <a:solidFill>
                  <a:schemeClr val="tx2">
                    <a:lumMod val="75000"/>
                  </a:schemeClr>
                </a:solidFill>
              </a:rPr>
              <a:t>YÖNETİM KURULU BAŞKANI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Karantina uygulamaları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31606"/>
          </a:xfrm>
        </p:spPr>
        <p:txBody>
          <a:bodyPr>
            <a:noAutofit/>
          </a:bodyPr>
          <a:lstStyle/>
          <a:p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Karantina analizinde </a:t>
            </a:r>
            <a:r>
              <a:rPr lang="tr-TR" sz="2200" dirty="0" err="1">
                <a:latin typeface="Arial" panose="020B0604020202020204" pitchFamily="34" charset="0"/>
                <a:cs typeface="Arial" panose="020B0604020202020204" pitchFamily="34" charset="0"/>
              </a:rPr>
              <a:t>bulaşıklık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 çıktığında 2. bir doğrulama testi veya %100 sonuç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veren testler kullanılmalıdır.</a:t>
            </a:r>
          </a:p>
          <a:p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Şarka ile Mücadele  Talimatındaki 3 yıl  süreyle bu alanlarda fidan üretimini yasaklama kuralı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kaldırılmalıdır.</a:t>
            </a:r>
          </a:p>
          <a:p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Yönetmelik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ve Talimat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gereğince; Damızlık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ve fidanlıklarda  Bakanlık İl/İlçe Müdürlüklerince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200" dirty="0">
                <a:latin typeface="Arial" panose="020B0604020202020204" pitchFamily="34" charset="0"/>
                <a:cs typeface="Arial" panose="020B0604020202020204" pitchFamily="34" charset="0"/>
              </a:rPr>
              <a:t>amaçlı yapılan kontrollerin  analiz 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ücreti üreticiden alınmamalıdır.</a:t>
            </a:r>
          </a:p>
          <a:p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Analiz sonucu daha erken alınabilmelidir.</a:t>
            </a:r>
          </a:p>
          <a:p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Şarka, Ateş yanıklığı, vb. kontrol ve mücadelesi mümkün olmayan hastalıklarla ilgili, 5996 sayılı Kanun gereği zarar gören üreticiye tazminat ödenmelidir.</a:t>
            </a:r>
          </a:p>
          <a:p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tr-TR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Damızlıkların korunması için çevresinde meyve bahçesi kurulumu engellenmelidir. </a:t>
            </a:r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76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F</a:t>
            </a:r>
            <a:r>
              <a:rPr lang="tr-TR" dirty="0" smtClean="0">
                <a:solidFill>
                  <a:srgbClr val="FF0000"/>
                </a:solidFill>
              </a:rPr>
              <a:t>aaliyetler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Fidancılık Sektör Analizi ve </a:t>
            </a:r>
            <a:r>
              <a:rPr lang="tr-TR" dirty="0" err="1" smtClean="0"/>
              <a:t>İnovasyon</a:t>
            </a:r>
            <a:r>
              <a:rPr lang="tr-TR" dirty="0" smtClean="0"/>
              <a:t> </a:t>
            </a:r>
            <a:r>
              <a:rPr lang="tr-TR" dirty="0" err="1" smtClean="0"/>
              <a:t>Çalıştayı</a:t>
            </a:r>
            <a:r>
              <a:rPr lang="tr-TR" dirty="0" smtClean="0"/>
              <a:t> 2017 yılında yapıldı ve 300 kişi katıldı.</a:t>
            </a:r>
          </a:p>
          <a:p>
            <a:r>
              <a:rPr lang="tr-TR" dirty="0" smtClean="0"/>
              <a:t>Bakanlık mevzuat çalışmalarına katılım sağlanmaktadır.</a:t>
            </a:r>
          </a:p>
          <a:p>
            <a:r>
              <a:rPr lang="tr-TR" dirty="0" smtClean="0"/>
              <a:t>Üyelere </a:t>
            </a:r>
            <a:r>
              <a:rPr lang="tr-TR" dirty="0" err="1" smtClean="0"/>
              <a:t>facebook</a:t>
            </a:r>
            <a:r>
              <a:rPr lang="tr-TR" dirty="0" smtClean="0"/>
              <a:t>, </a:t>
            </a:r>
            <a:r>
              <a:rPr lang="tr-TR" dirty="0" err="1" smtClean="0"/>
              <a:t>whatsapp</a:t>
            </a:r>
            <a:r>
              <a:rPr lang="tr-TR" dirty="0" smtClean="0"/>
              <a:t>, mail ve mesaj ile uyarılar ve bilgilendirmeler yapılmaktadır.</a:t>
            </a:r>
          </a:p>
          <a:p>
            <a:r>
              <a:rPr lang="tr-TR" dirty="0" smtClean="0"/>
              <a:t>İhracatçı Birliklerine komisyon ödeme yükümlülüğünün kaldırılması sağlanmıştır.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65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FAALİYETLER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tr-TR" dirty="0" smtClean="0">
                <a:solidFill>
                  <a:srgbClr val="FF0000"/>
                </a:solidFill>
              </a:rPr>
              <a:t>FÜAB ve TÜBİTAK TÜSSİDE </a:t>
            </a:r>
            <a:r>
              <a:rPr lang="tr-TR" dirty="0" smtClean="0"/>
              <a:t>işbirliğinde yapılan çalışmalar, </a:t>
            </a:r>
            <a:r>
              <a:rPr lang="tr-TR" dirty="0" err="1" smtClean="0"/>
              <a:t>çalıştaylar</a:t>
            </a:r>
            <a:r>
              <a:rPr lang="tr-TR" dirty="0" smtClean="0"/>
              <a:t> ve anketler sonucunda;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rgbClr val="FF0000"/>
                </a:solidFill>
              </a:rPr>
              <a:t>Fidancılık Sektörü Ulusal Stratejik Planı </a:t>
            </a:r>
            <a:r>
              <a:rPr lang="tr-TR" dirty="0" smtClean="0"/>
              <a:t>hazırlanmıştır.</a:t>
            </a:r>
          </a:p>
          <a:p>
            <a:pPr marL="0" indent="0" algn="just">
              <a:buNone/>
            </a:pPr>
            <a:r>
              <a:rPr lang="tr-TR" dirty="0" smtClean="0"/>
              <a:t>Fidancılık Sektörü mevcut durum, sorunlar, çözümleri ve izlenecek yol belirlenmiş; 2017 yılından itibaren faaliyetlere başlanılmıştır.</a:t>
            </a:r>
          </a:p>
          <a:p>
            <a:pPr algn="just"/>
            <a:r>
              <a:rPr lang="tr-TR" dirty="0" smtClean="0"/>
              <a:t>Bakanlıkla sürekli istişare halinde sektörümüzle ilgili mevzuat ve uygulamalar hakkında girişimlerimiz devam etmektedir.</a:t>
            </a:r>
          </a:p>
          <a:p>
            <a:pPr marL="0" indent="0" algn="just">
              <a:buNone/>
            </a:pPr>
            <a:r>
              <a:rPr lang="tr-TR" dirty="0" smtClean="0"/>
              <a:t>Standart fidan kullanım desteğinin devam etmesi; tüplü fidanla ilgili Talimatta düzenlemeler yapılması, çeşit kayıt yönetmeliği değişiklik önerilerimiz, sertifikasyon yönetmelikleri ile ilgili görüşlerimiz Bakanlığa iletilmekte ve çözüm sağlanmasına çalışılmaktadır.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2018 yılı ana faaliyetler:</a:t>
            </a:r>
          </a:p>
          <a:p>
            <a:pPr algn="just"/>
            <a:r>
              <a:rPr lang="tr-TR" dirty="0" smtClean="0"/>
              <a:t>Balıkesir, Adıyaman, Hatay, Samsun, İzmir illerinde </a:t>
            </a:r>
            <a:r>
              <a:rPr lang="tr-TR" dirty="0" smtClean="0">
                <a:solidFill>
                  <a:srgbClr val="FF0000"/>
                </a:solidFill>
              </a:rPr>
              <a:t>Bölge İstişare </a:t>
            </a:r>
            <a:r>
              <a:rPr lang="tr-TR" dirty="0">
                <a:solidFill>
                  <a:srgbClr val="FF0000"/>
                </a:solidFill>
              </a:rPr>
              <a:t>T</a:t>
            </a:r>
            <a:r>
              <a:rPr lang="tr-TR" dirty="0" smtClean="0">
                <a:solidFill>
                  <a:srgbClr val="FF0000"/>
                </a:solidFill>
              </a:rPr>
              <a:t>oplantıları</a:t>
            </a:r>
            <a:r>
              <a:rPr lang="tr-TR" dirty="0" smtClean="0"/>
              <a:t>,</a:t>
            </a:r>
          </a:p>
          <a:p>
            <a:pPr algn="just"/>
            <a:r>
              <a:rPr lang="tr-TR" dirty="0" smtClean="0"/>
              <a:t>Kazakistan, Lübnan ve Ürdün’e </a:t>
            </a:r>
            <a:r>
              <a:rPr lang="tr-TR" dirty="0" err="1" smtClean="0">
                <a:solidFill>
                  <a:srgbClr val="FF0000"/>
                </a:solidFill>
              </a:rPr>
              <a:t>Sektörel</a:t>
            </a:r>
            <a:r>
              <a:rPr lang="tr-TR" dirty="0" smtClean="0">
                <a:solidFill>
                  <a:srgbClr val="FF0000"/>
                </a:solidFill>
              </a:rPr>
              <a:t> Ticaret Heyeti</a:t>
            </a:r>
            <a:r>
              <a:rPr lang="tr-TR" dirty="0" smtClean="0"/>
              <a:t>,</a:t>
            </a:r>
          </a:p>
          <a:p>
            <a:pPr algn="just"/>
            <a:r>
              <a:rPr lang="tr-TR" dirty="0" smtClean="0"/>
              <a:t>Bakanlık mevzuat düzenlemeleri çalışmaları</a:t>
            </a:r>
          </a:p>
          <a:p>
            <a:pPr algn="just"/>
            <a:r>
              <a:rPr lang="tr-TR" dirty="0" smtClean="0"/>
              <a:t>Üye Kataloğu oluşturulması 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10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77483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200000"/>
              </a:lnSpc>
              <a:buNone/>
              <a:defRPr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Saygıdeğer katılımcılar;</a:t>
            </a:r>
          </a:p>
          <a:p>
            <a:pPr algn="just">
              <a:lnSpc>
                <a:spcPct val="200000"/>
              </a:lnSpc>
              <a:defRPr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Biz üreticiler olarak sertifikalı fidan üretimine geçmek için yurt içi ve yurtdışından temel materyal aramalarımız devam ediyor.</a:t>
            </a:r>
          </a:p>
          <a:p>
            <a:pPr algn="just">
              <a:lnSpc>
                <a:spcPct val="200000"/>
              </a:lnSpc>
              <a:defRPr/>
            </a:pPr>
            <a:r>
              <a:rPr lang="tr-T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Fidan Üreticileri Tarım Sanayi ve Ticaret A.Ş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  damızlıkları kurup tüm üyelerimizin sertifikalı materyal ihtiyacını karşılamayı hedefliyoruz.</a:t>
            </a:r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b="1" smtClean="0">
                <a:solidFill>
                  <a:srgbClr val="FF0000"/>
                </a:solidFill>
              </a:rPr>
              <a:t>Fidan Üreticileri Alt Birliği</a:t>
            </a:r>
            <a:endParaRPr lang="tr-TR" b="1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tr-T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FİDAN ÜRETİCİLERİ TARIM SANAYİ VE TİCARET A.Ş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220638" y="1268760"/>
            <a:ext cx="8702723" cy="527015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Mayıs 2013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tarihinde Ticaret Sicil Gazetesinde tescil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edildi.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29.11.2015 yılından itibaren 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85 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action="ppaction://hlinkfile"/>
              </a:rPr>
              <a:t>Ortaklı  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1.807.000 TL sermayeli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bir şirkettir.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Bakanlığımız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Tarım İşletmeleri Genel Müdürlüğü ile yapılan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Sözleşme ile birlikte kiralanan arazide 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tr-TR" sz="2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nolu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damızlıklar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kurulmuş ve kurulmaya devam etmektedir.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tr-T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Muğla-Dalaman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Tarım İşletmesinde 600 dekar,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tr-T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Bursa-Karacabey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Tarım İşletmesinde 900 dekar,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tr-T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Adana-Çukurova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Tarım İşletmesinde 500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dekar,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Toplam </a:t>
            </a:r>
            <a:r>
              <a:rPr lang="tr-TR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2000 dekar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arazi tahsisi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yapılmıştır.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Halihazırda 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Dalaman’da 75 dekar</a:t>
            </a:r>
            <a:r>
              <a:rPr lang="tr-TR" sz="2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aracabey’de 250 dekar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arazi kullanımdadır.</a:t>
            </a:r>
          </a:p>
        </p:txBody>
      </p:sp>
    </p:spTree>
    <p:extLst>
      <p:ext uri="{BB962C8B-B14F-4D97-AF65-F5344CB8AC3E}">
        <p14:creationId xmlns:p14="http://schemas.microsoft.com/office/powerpoint/2010/main" val="355988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6" name="İçerik Yer Tutucusu 3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458353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 Karacabey’de </a:t>
            </a:r>
            <a:r>
              <a:rPr lang="tr-TR" dirty="0">
                <a:solidFill>
                  <a:srgbClr val="FF000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8 </a:t>
            </a:r>
            <a:r>
              <a:rPr lang="tr-TR" dirty="0"/>
              <a:t>tür</a:t>
            </a:r>
            <a:r>
              <a:rPr lang="tr-TR" dirty="0">
                <a:solidFill>
                  <a:srgbClr val="FF000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54 </a:t>
            </a:r>
            <a:r>
              <a:rPr lang="tr-TR" dirty="0" smtClean="0"/>
              <a:t>çeşitten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12.095</a:t>
            </a:r>
            <a:r>
              <a:rPr lang="tr-TR" dirty="0" smtClean="0"/>
              <a:t> ağaç </a:t>
            </a:r>
            <a:r>
              <a:rPr lang="tr-TR" dirty="0" smtClean="0"/>
              <a:t>bulunmaktadır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 Dalaman’da </a:t>
            </a:r>
            <a:r>
              <a:rPr lang="tr-TR" dirty="0" smtClean="0">
                <a:solidFill>
                  <a:srgbClr val="FF000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14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/>
              <a:t>tür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59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çeşitten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Microsoft Tai Le" panose="020B0502040204020203" pitchFamily="34" charset="0"/>
                <a:cs typeface="Microsoft Tai Le" panose="020B0502040204020203" pitchFamily="34" charset="0"/>
              </a:rPr>
              <a:t>1.736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ağaç </a:t>
            </a:r>
            <a:r>
              <a:rPr lang="tr-TR" dirty="0" smtClean="0"/>
              <a:t>bulunmaktadır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tr-TR" dirty="0" smtClean="0"/>
              <a:t>Tüm meyve türlerinden çeşitler bulunmaktadır (</a:t>
            </a:r>
            <a:r>
              <a:rPr lang="tr-TR" dirty="0" smtClean="0">
                <a:solidFill>
                  <a:srgbClr val="FF0000"/>
                </a:solidFill>
              </a:rPr>
              <a:t>sert çekirdekli türler, yumuşak çekirdekli türler, turunçgiller, asma, sert kabuklu türler</a:t>
            </a:r>
            <a:r>
              <a:rPr lang="tr-TR" dirty="0" smtClean="0"/>
              <a:t>)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tr-T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FİDAN ÜRETİCİLERİ TARIM SANAYİ VE TİCARET A.Ş</a:t>
            </a:r>
            <a:endParaRPr lang="tr-T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10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865515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  <a:buNone/>
              <a:defRPr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Sayın katılımcılar;</a:t>
            </a:r>
          </a:p>
          <a:p>
            <a:pPr algn="just">
              <a:lnSpc>
                <a:spcPct val="200000"/>
              </a:lnSpc>
              <a:buNone/>
              <a:defRPr/>
            </a:pPr>
            <a:r>
              <a:rPr lang="tr-TR" sz="2400" dirty="0" smtClean="0">
                <a:latin typeface="Arial" pitchFamily="34" charset="0"/>
                <a:cs typeface="Arial" pitchFamily="34" charset="0"/>
              </a:rPr>
              <a:t>Kanunlarımız 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gereği </a:t>
            </a:r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aidatlarınızı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zamanında, </a:t>
            </a:r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binde 3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komisyonlarınızı doğru beyanla ve zamanında öderseniz çok daha iyi hizmetler alacağınıza emin olunuz.</a:t>
            </a:r>
          </a:p>
          <a:p>
            <a:pPr algn="just">
              <a:lnSpc>
                <a:spcPct val="200000"/>
              </a:lnSpc>
              <a:buNone/>
              <a:defRPr/>
            </a:pPr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Genel </a:t>
            </a:r>
            <a:r>
              <a:rPr lang="tr-TR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Kurullar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tr-TR" sz="2400" dirty="0" err="1" smtClean="0">
                <a:latin typeface="Arial" pitchFamily="34" charset="0"/>
                <a:cs typeface="Arial" pitchFamily="34" charset="0"/>
              </a:rPr>
              <a:t>herşeyin</a:t>
            </a:r>
            <a:r>
              <a:rPr lang="tr-TR" sz="2400" dirty="0" smtClean="0">
                <a:latin typeface="Arial" pitchFamily="34" charset="0"/>
                <a:cs typeface="Arial" pitchFamily="34" charset="0"/>
              </a:rPr>
              <a:t> konuşulduğu en yüksek makamdır. Sizleri Genel Kurullara, seçimlere davet ediyoruz.</a:t>
            </a:r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Fidan Üreticileri Alt Birliği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307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pic>
        <p:nvPicPr>
          <p:cNvPr id="13315" name="Picture 3" descr="C:\Users\Packardbell\Desktop\türktob ve altbirlikler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0196" y="2564904"/>
            <a:ext cx="9244196" cy="3024336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323528" y="764704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rgbClr val="002060"/>
                </a:solidFill>
              </a:rPr>
              <a:t>Birlik ve beraberlik içinde çalışmalarımızın daha verimli geçmesi dileğiyle saygılar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15354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sz="3400" b="1" dirty="0">
                <a:solidFill>
                  <a:srgbClr val="FF0000"/>
                </a:solidFill>
              </a:rPr>
              <a:t>FİDANCILIK SEKTÖRÜ BÖLGESEL İSTİŞARE TOPLANTISI</a:t>
            </a:r>
            <a:endParaRPr lang="tr-TR" sz="3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200000"/>
              </a:lnSpc>
              <a:buFontTx/>
              <a:buChar char="-"/>
              <a:defRPr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Bitkisel Üretim Genel Müdürlüğü</a:t>
            </a:r>
          </a:p>
          <a:p>
            <a:pPr algn="just">
              <a:lnSpc>
                <a:spcPct val="200000"/>
              </a:lnSpc>
              <a:buFontTx/>
              <a:buChar char="-"/>
              <a:defRPr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Gıda Tarım ve Hayvancılık İl/İlçe Müdürlükleri		 	</a:t>
            </a:r>
            <a:r>
              <a:rPr lang="tr-TR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Balıkesir, Bursa, Çanakkale</a:t>
            </a:r>
          </a:p>
          <a:p>
            <a:pPr algn="just">
              <a:lnSpc>
                <a:spcPct val="200000"/>
              </a:lnSpc>
              <a:buFontTx/>
              <a:buChar char="-"/>
              <a:defRPr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Karacabey Fidan ve Fide Test Merkezi Müdürlüğü</a:t>
            </a:r>
          </a:p>
          <a:p>
            <a:pPr algn="just">
              <a:lnSpc>
                <a:spcPct val="200000"/>
              </a:lnSpc>
              <a:buFontTx/>
              <a:buChar char="-"/>
              <a:defRPr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Edremit Zeytincilik Üretme İstasyonu Müdürlüğü</a:t>
            </a:r>
          </a:p>
          <a:p>
            <a:pPr algn="just">
              <a:lnSpc>
                <a:spcPct val="200000"/>
              </a:lnSpc>
              <a:buFontTx/>
              <a:buChar char="-"/>
              <a:defRPr/>
            </a:pPr>
            <a:r>
              <a:rPr lang="tr-TR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FÜAB Üyeleri						 	</a:t>
            </a:r>
            <a:r>
              <a:rPr lang="tr-TR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Balıkesir</a:t>
            </a:r>
            <a:r>
              <a:rPr lang="tr-TR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Bursa, </a:t>
            </a:r>
            <a:r>
              <a:rPr lang="tr-TR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Çanakkale illerinden 195 fidan üreticisi</a:t>
            </a:r>
          </a:p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katılımlarınızdan dolayı hepinize teşekkür ediyorum. 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b="1" smtClean="0">
                <a:solidFill>
                  <a:srgbClr val="FF0000"/>
                </a:solidFill>
              </a:rPr>
              <a:t>Fidan Üreticileri Alt Birliği</a:t>
            </a:r>
            <a:endParaRPr lang="tr-TR" b="1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SERTİFİKALANDIRILAN FİDAN VE MATERYAL ÜRETİMLERİ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635122"/>
              </p:ext>
            </p:extLst>
          </p:nvPr>
        </p:nvGraphicFramePr>
        <p:xfrm>
          <a:off x="457200" y="1268753"/>
          <a:ext cx="8075239" cy="50875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1190"/>
                <a:gridCol w="2287603"/>
                <a:gridCol w="2035968"/>
                <a:gridCol w="2310478"/>
              </a:tblGrid>
              <a:tr h="565288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u="none" strike="noStrike" dirty="0">
                          <a:effectLst/>
                        </a:rPr>
                        <a:t>YILLAR</a:t>
                      </a:r>
                      <a:endParaRPr lang="tr-T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u="none" strike="noStrike">
                          <a:effectLst/>
                        </a:rPr>
                        <a:t>MEYVE 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u="none" strike="noStrike">
                          <a:effectLst/>
                        </a:rPr>
                        <a:t>ASMA 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500" b="1" u="none" strike="noStrike">
                          <a:effectLst/>
                        </a:rPr>
                        <a:t>TOPLAM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282644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u="none" strike="noStrike">
                          <a:effectLst/>
                        </a:rPr>
                        <a:t>2002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2.420.730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 dirty="0">
                          <a:effectLst/>
                        </a:rPr>
                        <a:t>1.092.500</a:t>
                      </a:r>
                      <a:endParaRPr lang="tr-T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3.513.230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282644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u="none" strike="noStrike">
                          <a:effectLst/>
                        </a:rPr>
                        <a:t>2003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2.844.287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1.920.000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4.764.287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282644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u="none" strike="noStrike">
                          <a:effectLst/>
                        </a:rPr>
                        <a:t>2004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6.535.201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428.800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6.964.001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282644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u="none" strike="noStrike">
                          <a:effectLst/>
                        </a:rPr>
                        <a:t>2005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18.672.936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2.276.862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20.949.798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282644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u="none" strike="noStrike">
                          <a:effectLst/>
                        </a:rPr>
                        <a:t>2006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41.534.409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5.179.290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46.713.699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282644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u="none" strike="noStrike">
                          <a:effectLst/>
                        </a:rPr>
                        <a:t>2007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64.230.921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6.157.120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70.388.041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282644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u="none" strike="noStrike">
                          <a:effectLst/>
                        </a:rPr>
                        <a:t>2008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18.279.586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2.958.185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21.237.771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282644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u="none" strike="noStrike">
                          <a:effectLst/>
                        </a:rPr>
                        <a:t>2009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19.914.532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2.032.860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21.947.392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282644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u="none" strike="noStrike">
                          <a:effectLst/>
                        </a:rPr>
                        <a:t>2010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27.953.671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3.407.915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31.361.586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282644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u="none" strike="noStrike">
                          <a:effectLst/>
                        </a:rPr>
                        <a:t>2011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30.895.364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3.499.880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34.395.244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282644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u="none" strike="noStrike">
                          <a:effectLst/>
                        </a:rPr>
                        <a:t>2012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500" b="1" u="none" strike="noStrike">
                          <a:effectLst/>
                        </a:rPr>
                        <a:t>45.394.005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500" b="1" u="none" strike="noStrike">
                          <a:effectLst/>
                        </a:rPr>
                        <a:t>3.393.588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48.787.593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282644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u="none" strike="noStrike">
                          <a:effectLst/>
                        </a:rPr>
                        <a:t>2013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56.027.584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7.129.690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63.157.274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282644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u="none" strike="noStrike">
                          <a:effectLst/>
                        </a:rPr>
                        <a:t>2014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500" b="1" u="none" strike="noStrike">
                          <a:effectLst/>
                        </a:rPr>
                        <a:t>58.384.744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500" b="1" u="none" strike="noStrike">
                          <a:effectLst/>
                        </a:rPr>
                        <a:t>5.465.230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63.849.974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282644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u="none" strike="noStrike">
                          <a:effectLst/>
                        </a:rPr>
                        <a:t>2015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500" b="1" u="none" strike="noStrike">
                          <a:effectLst/>
                        </a:rPr>
                        <a:t>58.861.367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500" b="1" u="none" strike="noStrike">
                          <a:effectLst/>
                        </a:rPr>
                        <a:t>4.981.436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63.842.803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282644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u="none" strike="noStrike">
                          <a:effectLst/>
                        </a:rPr>
                        <a:t>2016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500" b="1" u="none" strike="noStrike">
                          <a:effectLst/>
                        </a:rPr>
                        <a:t>65.047.025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tr-TR" sz="1500" b="1" u="none" strike="noStrike">
                          <a:effectLst/>
                        </a:rPr>
                        <a:t>4.349.560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r-TR" sz="1500" b="1" u="none" strike="noStrike">
                          <a:effectLst/>
                        </a:rPr>
                        <a:t>69.396.585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282644">
                <a:tc>
                  <a:txBody>
                    <a:bodyPr/>
                    <a:lstStyle/>
                    <a:p>
                      <a:pPr algn="ctr" rtl="0" fontAlgn="b"/>
                      <a:r>
                        <a:rPr lang="tr-TR" sz="1500" b="1" u="none" strike="noStrike">
                          <a:effectLst/>
                        </a:rPr>
                        <a:t>2017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u="none" strike="noStrike">
                          <a:effectLst/>
                        </a:rPr>
                        <a:t>101.676.747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u="none" strike="noStrike">
                          <a:effectLst/>
                        </a:rPr>
                        <a:t>3.826.412</a:t>
                      </a:r>
                      <a:endParaRPr lang="tr-TR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500" b="1" u="none" strike="noStrike" dirty="0">
                          <a:effectLst/>
                        </a:rPr>
                        <a:t>105.503.159</a:t>
                      </a:r>
                      <a:endParaRPr lang="tr-T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47" marR="6447" marT="6447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90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86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FİDAN İTHALAT / İHRACAT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graphicFrame>
        <p:nvGraphicFramePr>
          <p:cNvPr id="6" name="7 Tablo"/>
          <p:cNvGraphicFramePr>
            <a:graphicFrameLocks noGrp="1"/>
          </p:cNvGraphicFramePr>
          <p:nvPr/>
        </p:nvGraphicFramePr>
        <p:xfrm>
          <a:off x="251519" y="1196754"/>
          <a:ext cx="3816424" cy="4824534"/>
        </p:xfrm>
        <a:graphic>
          <a:graphicData uri="http://schemas.openxmlformats.org/drawingml/2006/table">
            <a:tbl>
              <a:tblPr/>
              <a:tblGrid>
                <a:gridCol w="1197309"/>
                <a:gridCol w="1406839"/>
                <a:gridCol w="1212276"/>
              </a:tblGrid>
              <a:tr h="61141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MEYVE VE ASMA FİDANI/ÜRETİM MATERYALİ  İHRACATI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37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Yıllar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Miktar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(adet)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Değer ($)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337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920.398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905.323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337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1.103.552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3.341.606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337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2.156.795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3.113.479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337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1.592.193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5.267.379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337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2.638.290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8.357.058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337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1.837.292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8.767.490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337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2.839.353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26.526.467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33739"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Kaynak:TÜİK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47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Bakanlığımızca ihracat ön izni verilen türler en çok sırasıyla; elma, ceviz, kiraz, armut, zeytin, erik, </a:t>
                      </a:r>
                      <a:r>
                        <a:rPr lang="tr-T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nektarin</a:t>
                      </a: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ve diğerleri şeklinde sıralanmaktadır.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8 Tablo"/>
          <p:cNvGraphicFramePr>
            <a:graphicFrameLocks noGrp="1"/>
          </p:cNvGraphicFramePr>
          <p:nvPr/>
        </p:nvGraphicFramePr>
        <p:xfrm>
          <a:off x="4427984" y="980724"/>
          <a:ext cx="4464496" cy="4968558"/>
        </p:xfrm>
        <a:graphic>
          <a:graphicData uri="http://schemas.openxmlformats.org/drawingml/2006/table">
            <a:tbl>
              <a:tblPr/>
              <a:tblGrid>
                <a:gridCol w="1719109"/>
                <a:gridCol w="1422711"/>
                <a:gridCol w="1322676"/>
              </a:tblGrid>
              <a:tr h="671268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MEYVE VE ASMA FİDANI/ÜRETİM MATERYALİ  İTHALATI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64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Yıllar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Miktar </a:t>
                      </a:r>
                      <a:r>
                        <a:rPr lang="tr-TR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(adet)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Değer ($)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664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831.150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7.549.035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664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704.320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8.860.043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664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506.162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5.547.318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664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586.880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4.255.430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664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834.784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3.755.094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664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598.772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4.789.128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6641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1.171.447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4.011.987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66413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Kaynak:TÜİK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957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Bakanlığımızca ithalat ön izni verilen türler en çok sırasıyla; elma, armut, asma, kiraz, şeftali ve diğerleri şeklinde sıralanmaktadır.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165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5301208"/>
            <a:ext cx="8301608" cy="1008111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200000"/>
              </a:lnSpc>
              <a:defRPr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2008 yılında Kanun gereği kurulan Birliğimize </a:t>
            </a:r>
            <a:r>
              <a:rPr lang="tr-TR" sz="3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üye 736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fidan üreticisi üyedir. </a:t>
            </a:r>
          </a:p>
          <a:p>
            <a:pPr algn="just">
              <a:lnSpc>
                <a:spcPct val="200000"/>
              </a:lnSpc>
              <a:defRPr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Yönetim Kurulumuz 2016 yılı Eylül ayında göreve gelmiştir. </a:t>
            </a:r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>
          <a:xfrm>
            <a:off x="3131840" y="6309320"/>
            <a:ext cx="2895600" cy="365125"/>
          </a:xfrm>
        </p:spPr>
        <p:txBody>
          <a:bodyPr/>
          <a:lstStyle/>
          <a:p>
            <a:r>
              <a:rPr lang="tr-TR" b="1" smtClean="0">
                <a:solidFill>
                  <a:srgbClr val="FF0000"/>
                </a:solidFill>
              </a:rPr>
              <a:t>Fidan Üreticileri Alt Birliği</a:t>
            </a:r>
            <a:endParaRPr lang="tr-TR" b="1">
              <a:solidFill>
                <a:srgbClr val="FF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08" y="476672"/>
            <a:ext cx="8457559" cy="4752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009531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FAALİYETLERİMİZ</a:t>
            </a:r>
          </a:p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1. Girişimlerimizin sonucunda Bakanlık </a:t>
            </a:r>
            <a:r>
              <a:rPr lang="tr-TR" dirty="0">
                <a:latin typeface="Arial" pitchFamily="34" charset="0"/>
                <a:cs typeface="Arial" pitchFamily="34" charset="0"/>
              </a:rPr>
              <a:t>tarafından 2016 yılında </a:t>
            </a:r>
            <a:r>
              <a:rPr lang="tr-T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Sertifikalı fidan üretimi desteği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başladı.</a:t>
            </a:r>
          </a:p>
          <a:p>
            <a:pPr algn="just">
              <a:lnSpc>
                <a:spcPct val="200000"/>
              </a:lnSpc>
              <a:defRPr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Aşılı fidan: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TL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/adet; Aşısız fidan: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0,5 TL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/adet</a:t>
            </a:r>
          </a:p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b="1" dirty="0" smtClean="0">
                <a:latin typeface="Arial" pitchFamily="34" charset="0"/>
                <a:cs typeface="Arial" pitchFamily="34" charset="0"/>
              </a:rPr>
              <a:t>Sektörümüze Sağlanan Üretim Desteği Miktarı: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200000"/>
              </a:lnSpc>
              <a:defRPr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2016 yılı 6 milyon TL</a:t>
            </a:r>
          </a:p>
          <a:p>
            <a:pPr algn="just">
              <a:lnSpc>
                <a:spcPct val="200000"/>
              </a:lnSpc>
              <a:defRPr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2017 yılı 8,4 milyon TL</a:t>
            </a:r>
          </a:p>
          <a:p>
            <a:pPr algn="just">
              <a:lnSpc>
                <a:spcPct val="200000"/>
              </a:lnSpc>
              <a:defRPr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2018 yılı 20 milyon TL</a:t>
            </a:r>
          </a:p>
          <a:p>
            <a:pPr marL="0" indent="0" algn="just">
              <a:lnSpc>
                <a:spcPct val="200000"/>
              </a:lnSpc>
              <a:buNone/>
              <a:defRPr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Ancak; tüm üreticilerin desteklenmesi, damızlıkların kurulabilmesi, kaçak üretime engel olunması açısından;</a:t>
            </a:r>
          </a:p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Sertifikalı, Standart, Ön temel, Temel fidanlara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üretim desteği verilmelidir.</a:t>
            </a:r>
          </a:p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Üretim materyali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de destek kapsamına alınmalıdır.</a:t>
            </a:r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b="1" smtClean="0">
                <a:solidFill>
                  <a:srgbClr val="FF0000"/>
                </a:solidFill>
              </a:rPr>
              <a:t>Fidan Üreticileri Alt Birliği</a:t>
            </a:r>
            <a:endParaRPr lang="tr-TR" b="1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548681"/>
            <a:ext cx="8229600" cy="568863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KAÇAK ÜRETİM VE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SATIŞLAR</a:t>
            </a:r>
          </a:p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Sertifikalandırılan üretim miktarı ve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FÜAB’ın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üye sayısındaki artış</a:t>
            </a:r>
            <a:r>
              <a:rPr lang="tr-TR" dirty="0">
                <a:latin typeface="Arial" pitchFamily="34" charset="0"/>
                <a:cs typeface="Arial" pitchFamily="34" charset="0"/>
              </a:rPr>
              <a:t>, kaçak üretim ve satışın azaldığını göstermektedir; ancak yetersizdir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Kaçak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satışların önlenmesi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için:</a:t>
            </a:r>
          </a:p>
          <a:p>
            <a:pPr algn="just">
              <a:lnSpc>
                <a:spcPct val="200000"/>
              </a:lnSpc>
              <a:defRPr/>
            </a:pPr>
            <a:r>
              <a:rPr lang="tr-TR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FÜAB’a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Piyasa Denetimi yetkisi ve Üretici Belgesini düzenleme yetkisi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verilmelidir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lnSpc>
                <a:spcPct val="200000"/>
              </a:lnSpc>
              <a:defRPr/>
            </a:pPr>
            <a:r>
              <a:rPr lang="tr-T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Parsel kontrolü ve etiket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sadece FÜAB üyesi olanlara düzenlenmelidir.</a:t>
            </a:r>
          </a:p>
          <a:p>
            <a:pPr algn="just">
              <a:lnSpc>
                <a:spcPct val="200000"/>
              </a:lnSpc>
              <a:defRPr/>
            </a:pPr>
            <a:r>
              <a:rPr lang="tr-T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Bitki pasaportu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sisteminde «FÜAB üyesi» onay uygulamasına geçilmelidir.</a:t>
            </a:r>
          </a:p>
          <a:p>
            <a:pPr algn="just">
              <a:lnSpc>
                <a:spcPct val="200000"/>
              </a:lnSpc>
              <a:defRPr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TBS Sistemine geçilmelidir.</a:t>
            </a:r>
            <a:endParaRPr lang="tr-T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200000"/>
              </a:lnSpc>
              <a:defRPr/>
            </a:pPr>
            <a:r>
              <a:rPr lang="tr-TR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İhalelerde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FÜAB üyelik belgesi istenilmelidir.</a:t>
            </a:r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b="1" smtClean="0">
                <a:solidFill>
                  <a:srgbClr val="FF0000"/>
                </a:solidFill>
              </a:rPr>
              <a:t>Fidan Üreticileri Alt Birliği</a:t>
            </a:r>
            <a:endParaRPr lang="tr-TR" b="1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865515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DÖNER SERMAYE ÜCRETLERİ VE ÜRETİM MALİYETİ</a:t>
            </a:r>
          </a:p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sz="3600" dirty="0" smtClean="0">
                <a:latin typeface="Arial" pitchFamily="34" charset="0"/>
                <a:cs typeface="Arial" pitchFamily="34" charset="0"/>
              </a:rPr>
              <a:t>Girişimlerimiz sonucunda;</a:t>
            </a:r>
          </a:p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Tek parsel kontrolü ve tek etiket</a:t>
            </a:r>
            <a:r>
              <a:rPr lang="tr-TR" sz="3600" dirty="0" smtClean="0">
                <a:latin typeface="Arial" pitchFamily="34" charset="0"/>
                <a:cs typeface="Arial" pitchFamily="34" charset="0"/>
              </a:rPr>
              <a:t>:  2016 yılından itibaren tek parsel kontrolü, 2018 yılından itibaren </a:t>
            </a:r>
            <a:r>
              <a:rPr lang="tr-TR" sz="3600" dirty="0" smtClean="0">
                <a:latin typeface="Arial" pitchFamily="34" charset="0"/>
                <a:cs typeface="Arial" pitchFamily="34" charset="0"/>
              </a:rPr>
              <a:t>tek </a:t>
            </a:r>
            <a:r>
              <a:rPr lang="tr-TR" sz="3600" dirty="0" smtClean="0">
                <a:latin typeface="Arial" pitchFamily="34" charset="0"/>
                <a:cs typeface="Arial" pitchFamily="34" charset="0"/>
              </a:rPr>
              <a:t>etiket, yani pasaport ve sertifika etiketi birlikte basılacaktır.</a:t>
            </a:r>
          </a:p>
          <a:p>
            <a:pPr algn="just">
              <a:lnSpc>
                <a:spcPct val="200000"/>
              </a:lnSpc>
              <a:defRPr/>
            </a:pPr>
            <a:r>
              <a:rPr lang="tr-TR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Üretim materyalinde parsel kontrol ve sertifika ücreti </a:t>
            </a:r>
            <a:r>
              <a:rPr lang="tr-TR" sz="3600" dirty="0" smtClean="0">
                <a:latin typeface="Arial" pitchFamily="34" charset="0"/>
                <a:cs typeface="Arial" pitchFamily="34" charset="0"/>
              </a:rPr>
              <a:t>düşürülmüştür; ancak maliyet hala çok yüksektir.</a:t>
            </a:r>
          </a:p>
          <a:p>
            <a:pPr algn="just">
              <a:lnSpc>
                <a:spcPct val="200000"/>
              </a:lnSpc>
              <a:defRPr/>
            </a:pPr>
            <a:r>
              <a:rPr lang="tr-TR" sz="3600" dirty="0" smtClean="0">
                <a:latin typeface="Arial" pitchFamily="34" charset="0"/>
                <a:cs typeface="Arial" pitchFamily="34" charset="0"/>
              </a:rPr>
              <a:t>Özellikle </a:t>
            </a:r>
            <a:r>
              <a:rPr lang="tr-TR" sz="3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tüplü fidanda etiket ücreti </a:t>
            </a:r>
            <a:r>
              <a:rPr lang="tr-TR" sz="3600" dirty="0" smtClean="0">
                <a:latin typeface="Arial" pitchFamily="34" charset="0"/>
                <a:cs typeface="Arial" pitchFamily="34" charset="0"/>
              </a:rPr>
              <a:t>çok yüksektir. </a:t>
            </a:r>
          </a:p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sz="4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Üretici kendi etiketini basabilmelidir.</a:t>
            </a:r>
          </a:p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sz="3600" dirty="0" smtClean="0">
                <a:latin typeface="Arial" pitchFamily="34" charset="0"/>
                <a:cs typeface="Arial" pitchFamily="34" charset="0"/>
              </a:rPr>
              <a:t>Sertifika ve pasaport etiketinin birleştirilerek tek etiket olarak üretici tarafından basılması sağlanmalıdır.</a:t>
            </a:r>
          </a:p>
          <a:p>
            <a:pPr marL="0" indent="0" algn="just">
              <a:lnSpc>
                <a:spcPct val="200000"/>
              </a:lnSpc>
              <a:buNone/>
              <a:defRPr/>
            </a:pPr>
            <a:r>
              <a:rPr lang="tr-TR" sz="3600" dirty="0" smtClean="0">
                <a:latin typeface="Arial" pitchFamily="34" charset="0"/>
                <a:cs typeface="Arial" pitchFamily="34" charset="0"/>
              </a:rPr>
              <a:t>TBS sistemi uygulamaya geçmeli, uygulamalar kolaylaştırılmalıdır.</a:t>
            </a:r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b="1" smtClean="0">
                <a:solidFill>
                  <a:srgbClr val="FF0000"/>
                </a:solidFill>
              </a:rPr>
              <a:t>Fidan Üreticileri Alt Birliği</a:t>
            </a:r>
            <a:endParaRPr lang="tr-TR" b="1">
              <a:solidFill>
                <a:srgbClr val="FF0000"/>
              </a:solidFill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1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Sertifikasyon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Kayıtlı üretimin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meyvede %50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asmada %67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’si  standarttır.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Özel sektöre sertifikasyonda </a:t>
            </a:r>
            <a:r>
              <a:rPr lang="tr-TR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 ve 2 </a:t>
            </a:r>
            <a:r>
              <a:rPr lang="tr-TR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nolu</a:t>
            </a:r>
            <a:r>
              <a:rPr lang="tr-TR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ünite kurma yetkisi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verilmelidir.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/>
              <a:t>Materyal üretimi de </a:t>
            </a:r>
            <a:r>
              <a:rPr lang="tr-TR" dirty="0" smtClean="0">
                <a:solidFill>
                  <a:srgbClr val="0070C0"/>
                </a:solidFill>
              </a:rPr>
              <a:t>üretim desteği </a:t>
            </a:r>
            <a:r>
              <a:rPr lang="tr-TR" dirty="0" smtClean="0"/>
              <a:t>kapsamına alınmalıdır.</a:t>
            </a:r>
          </a:p>
          <a:p>
            <a:r>
              <a:rPr lang="tr-TR" dirty="0" smtClean="0"/>
              <a:t>Açık köklü fidan etiketi beyanname yılını takip eden </a:t>
            </a:r>
            <a:r>
              <a:rPr lang="tr-TR" dirty="0" smtClean="0">
                <a:solidFill>
                  <a:srgbClr val="0070C0"/>
                </a:solidFill>
              </a:rPr>
              <a:t>Nisan</a:t>
            </a:r>
            <a:r>
              <a:rPr lang="tr-TR" dirty="0" smtClean="0"/>
              <a:t> sonuna kadar alınabilmelidir.</a:t>
            </a:r>
            <a:endParaRPr lang="tr-TR" dirty="0" smtClean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Fidan Üreticileri Alt Birliği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985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892</TotalTime>
  <Words>1100</Words>
  <Application>Microsoft Office PowerPoint</Application>
  <PresentationFormat>Ekran Gösterisi (4:3)</PresentationFormat>
  <Paragraphs>250</Paragraphs>
  <Slides>17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Microsoft Tai Le</vt:lpstr>
      <vt:lpstr>Wingdings</vt:lpstr>
      <vt:lpstr>Ofis Teması</vt:lpstr>
      <vt:lpstr>FİDAN ÜRETİCİLERİ ALT BİRLİĞİ</vt:lpstr>
      <vt:lpstr>PowerPoint Sunusu</vt:lpstr>
      <vt:lpstr>SERTİFİKALANDIRILAN FİDAN VE MATERYAL ÜRETİMLERİ</vt:lpstr>
      <vt:lpstr>FİDAN İTHALAT / İHRACAT </vt:lpstr>
      <vt:lpstr>PowerPoint Sunusu</vt:lpstr>
      <vt:lpstr>PowerPoint Sunusu</vt:lpstr>
      <vt:lpstr>PowerPoint Sunusu</vt:lpstr>
      <vt:lpstr>PowerPoint Sunusu</vt:lpstr>
      <vt:lpstr>Sertifikasyon</vt:lpstr>
      <vt:lpstr>Karantina uygulamaları</vt:lpstr>
      <vt:lpstr>Faaliyetler</vt:lpstr>
      <vt:lpstr>FAALİYETLER</vt:lpstr>
      <vt:lpstr>PowerPoint Sunusu</vt:lpstr>
      <vt:lpstr>FİDAN ÜRETİCİLERİ TARIM SANAYİ VE TİCARET A.Ş</vt:lpstr>
      <vt:lpstr>FİDAN ÜRETİCİLERİ TARIM SANAYİ VE TİCARET A.Ş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FİDAN ÜRETİCİLERİ ALT BİRLİĞİ</dc:title>
  <dc:creator>HB</dc:creator>
  <cp:lastModifiedBy>User</cp:lastModifiedBy>
  <cp:revision>90</cp:revision>
  <cp:lastPrinted>2018-03-07T13:37:12Z</cp:lastPrinted>
  <dcterms:created xsi:type="dcterms:W3CDTF">2016-06-27T13:02:45Z</dcterms:created>
  <dcterms:modified xsi:type="dcterms:W3CDTF">2018-03-07T13:53:12Z</dcterms:modified>
</cp:coreProperties>
</file>